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453" r:id="rId3"/>
    <p:sldId id="455" r:id="rId4"/>
    <p:sldId id="454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517" r:id="rId15"/>
    <p:sldId id="470" r:id="rId16"/>
    <p:sldId id="471" r:id="rId17"/>
    <p:sldId id="472" r:id="rId18"/>
    <p:sldId id="473" r:id="rId19"/>
    <p:sldId id="474" r:id="rId20"/>
    <p:sldId id="489" r:id="rId21"/>
    <p:sldId id="490" r:id="rId22"/>
    <p:sldId id="493" r:id="rId23"/>
    <p:sldId id="511" r:id="rId24"/>
    <p:sldId id="512" r:id="rId25"/>
    <p:sldId id="513" r:id="rId26"/>
    <p:sldId id="495" r:id="rId27"/>
    <p:sldId id="496" r:id="rId28"/>
    <p:sldId id="518" r:id="rId29"/>
    <p:sldId id="519" r:id="rId30"/>
    <p:sldId id="522" r:id="rId31"/>
    <p:sldId id="523" r:id="rId32"/>
    <p:sldId id="524" r:id="rId33"/>
    <p:sldId id="520" r:id="rId34"/>
    <p:sldId id="521" r:id="rId35"/>
    <p:sldId id="526" r:id="rId36"/>
    <p:sldId id="525" r:id="rId37"/>
    <p:sldId id="527" r:id="rId38"/>
    <p:sldId id="528" r:id="rId39"/>
    <p:sldId id="529" r:id="rId40"/>
    <p:sldId id="530" r:id="rId41"/>
    <p:sldId id="531" r:id="rId42"/>
    <p:sldId id="497" r:id="rId43"/>
    <p:sldId id="515" r:id="rId44"/>
    <p:sldId id="500" r:id="rId45"/>
    <p:sldId id="516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453"/>
            <p14:sldId id="455"/>
            <p14:sldId id="454"/>
          </p14:sldIdLst>
        </p14:section>
        <p14:section name="Transactions" id="{A1949474-4747-4B49-92DB-B9C91D9DA736}">
          <p14:sldIdLst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</p14:sldIdLst>
        </p14:section>
        <p14:section name="ACID Model" id="{F17BED8D-D0B4-41C2-B29E-9578724CC9E1}">
          <p14:sldIdLst>
            <p14:sldId id="517"/>
            <p14:sldId id="470"/>
            <p14:sldId id="471"/>
            <p14:sldId id="472"/>
            <p14:sldId id="473"/>
            <p14:sldId id="474"/>
          </p14:sldIdLst>
        </p14:section>
        <p14:section name="Triggers" id="{F00667B4-EB87-4C3A-9472-11484BC77BE2}">
          <p14:sldIdLst>
            <p14:sldId id="489"/>
            <p14:sldId id="490"/>
            <p14:sldId id="493"/>
            <p14:sldId id="511"/>
            <p14:sldId id="512"/>
            <p14:sldId id="513"/>
            <p14:sldId id="495"/>
            <p14:sldId id="496"/>
          </p14:sldIdLst>
        </p14:section>
        <p14:section name="Database Security" id="{CC678724-6EBB-4FC9-BA06-39ED57DADFF5}">
          <p14:sldIdLst>
            <p14:sldId id="518"/>
            <p14:sldId id="519"/>
            <p14:sldId id="522"/>
            <p14:sldId id="523"/>
            <p14:sldId id="524"/>
            <p14:sldId id="520"/>
            <p14:sldId id="521"/>
            <p14:sldId id="526"/>
            <p14:sldId id="525"/>
            <p14:sldId id="527"/>
            <p14:sldId id="528"/>
            <p14:sldId id="529"/>
            <p14:sldId id="530"/>
            <p14:sldId id="531"/>
          </p14:sldIdLst>
        </p14:section>
        <p14:section name="Summary" id="{74E48815-88DC-41B3-A7D7-FC3F3F742483}">
          <p14:sldIdLst>
            <p14:sldId id="497"/>
            <p14:sldId id="515"/>
            <p14:sldId id="500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C6C0AA"/>
    <a:srgbClr val="F3BE60"/>
    <a:srgbClr val="00B050"/>
    <a:srgbClr val="613306"/>
    <a:srgbClr val="371D03"/>
    <a:srgbClr val="482604"/>
    <a:srgbClr val="FFF0D9"/>
    <a:srgbClr val="7030A0"/>
    <a:srgbClr val="0058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000" autoAdjust="0"/>
    <p:restoredTop sz="78044" autoAdjust="0"/>
  </p:normalViewPr>
  <p:slideViewPr>
    <p:cSldViewPr>
      <p:cViewPr varScale="1">
        <p:scale>
          <a:sx n="47" d="100"/>
          <a:sy n="47" d="100"/>
        </p:scale>
        <p:origin x="60" y="64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8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5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28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43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32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33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9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131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16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8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8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32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9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0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2/22/2018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3878348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19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4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2/22/2018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B67B973-D8DE-44C8-B5FD-89C5B3AF5A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4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/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pic>
        <p:nvPicPr>
          <p:cNvPr id="17" name="Picture 16">
            <a:extLst/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sqlsrv" TargetMode="External"/><Relationship Id="rId7" Type="http://schemas.openxmlformats.org/officeDocument/2006/relationships/image" Target="../media/image4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Triggers and Transactions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Definition, Usage, ACID Model, Users, Roles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54574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24473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21" y="3620613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3" name="Picture 12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5" name="Picture 4" title="CC-BY-NC-SA License">
            <a:hlinkClick r:id="rId7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3" name="Picture 22"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 in games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474003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3570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1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771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3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6874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7998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Syntax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579882"/>
            <a:ext cx="11201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TRANSACTION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 Accounts SET Balance = Balance - @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withdrawAmount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Id =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@accountId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@@ROWCOUNT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&lt;&gt; 1</a:t>
            </a:r>
            <a:r>
              <a: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bg-BG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– </a:t>
            </a:r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Didn’t affect exactly one row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ROLLBACK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RAISERROR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</a:p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589207" y="990600"/>
            <a:ext cx="2743200" cy="609600"/>
          </a:xfrm>
          <a:prstGeom prst="wedgeRoundRectCallout">
            <a:avLst>
              <a:gd name="adj1" fmla="val -61397"/>
              <a:gd name="adj2" fmla="val 90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122613" y="3665853"/>
            <a:ext cx="2438400" cy="476903"/>
          </a:xfrm>
          <a:prstGeom prst="wedgeRoundRectCallout">
            <a:avLst>
              <a:gd name="adj1" fmla="val -64799"/>
              <a:gd name="adj2" fmla="val 452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560183" y="6096606"/>
            <a:ext cx="2619829" cy="476903"/>
          </a:xfrm>
          <a:prstGeom prst="wedgeRoundRectCallout">
            <a:avLst>
              <a:gd name="adj1" fmla="val -66665"/>
              <a:gd name="adj2" fmla="val -60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24532" y="1182550"/>
            <a:ext cx="2871731" cy="589897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val="19839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ACID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719034"/>
          </a:xfrm>
        </p:spPr>
        <p:txBody>
          <a:bodyPr/>
          <a:lstStyle/>
          <a:p>
            <a:r>
              <a:rPr lang="en-US" dirty="0"/>
              <a:t>Solving problems before they arise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3" y="914400"/>
            <a:ext cx="7162800" cy="3940700"/>
          </a:xfrm>
          <a:prstGeom prst="roundRect">
            <a:avLst>
              <a:gd name="adj" fmla="val 5002"/>
            </a:avLst>
          </a:prstGeom>
        </p:spPr>
      </p:pic>
    </p:spTree>
    <p:extLst>
      <p:ext uri="{BB962C8B-B14F-4D97-AF65-F5344CB8AC3E}">
        <p14:creationId xmlns:p14="http://schemas.microsoft.com/office/powerpoint/2010/main" val="908586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Modern DBMS servers have built-in transaction support</a:t>
            </a:r>
          </a:p>
          <a:p>
            <a:pPr lvl="1"/>
            <a:r>
              <a:rPr lang="en-US" dirty="0"/>
              <a:t>Implement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ACID</a:t>
            </a:r>
            <a:r>
              <a:rPr lang="en-US" dirty="0"/>
              <a:t>” transactions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MS SQL Server, Oracle, MySQL, …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Transaction Properties</a:t>
            </a:r>
            <a:endParaRPr lang="bg-BG" sz="3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637212" y="3429000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Atomicity</a:t>
            </a:r>
            <a:endParaRPr lang="bg-BG" dirty="0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Atomicity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whole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DBMS guarantees that 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operations are performed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none </a:t>
            </a:r>
            <a:r>
              <a:rPr lang="en-US" dirty="0"/>
              <a:t>of them</a:t>
            </a:r>
          </a:p>
          <a:p>
            <a:pPr>
              <a:spcBef>
                <a:spcPct val="30000"/>
              </a:spcBef>
            </a:pPr>
            <a:r>
              <a:rPr lang="en-US" dirty="0"/>
              <a:t>Example: Transferring funds between bank accounts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Either withdraw +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/>
              <a:t> succeed,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en-US" dirty="0"/>
              <a:t> of them do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In case of failure, the database stays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unchanged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1600200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8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0014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The database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legal state</a:t>
            </a:r>
            <a:r>
              <a:rPr lang="en-US" dirty="0"/>
              <a:t> in both the transaction’s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beginning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data will be written to the DB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break the rules of</a:t>
            </a:r>
            <a:br>
              <a:rPr lang="en-US" dirty="0"/>
            </a:br>
            <a:r>
              <a:rPr lang="en-US" dirty="0"/>
              <a:t>the database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Primary keys, foreign keys, check constraints…</a:t>
            </a:r>
          </a:p>
          <a:p>
            <a:pPr>
              <a:lnSpc>
                <a:spcPct val="98000"/>
              </a:lnSpc>
            </a:pPr>
            <a:r>
              <a:rPr lang="en-US" dirty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end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duplicate</a:t>
            </a:r>
            <a:r>
              <a:rPr lang="en-US" dirty="0"/>
              <a:t> primary key in a table</a:t>
            </a:r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3276600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7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/>
              <a:t> transactions running at the same time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 not </a:t>
            </a:r>
            <a:r>
              <a:rPr lang="en-US" dirty="0"/>
              <a:t>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Transactions don’t see other</a:t>
            </a:r>
            <a:br>
              <a:rPr lang="en-US" dirty="0"/>
            </a:br>
            <a:r>
              <a:rPr lang="en-US" dirty="0"/>
              <a:t>transactions’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uncommitted</a:t>
            </a:r>
            <a:r>
              <a:rPr lang="en-US" dirty="0"/>
              <a:t>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isolate</a:t>
            </a:r>
            <a:r>
              <a:rPr lang="en-US" dirty="0"/>
              <a:t>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If two or more people try to buy the last copy of a product,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/>
              <a:t> of them will succeed</a:t>
            </a: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</a:t>
            </a:r>
            <a:endParaRPr lang="bg-BG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130515" y="2725321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</a:t>
            </a:r>
            <a:endParaRPr lang="bg-BG" dirty="0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7155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Durability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a transaction is committed it becomes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Cannot be lost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Ensured by use of database 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logs</a:t>
            </a:r>
          </a:p>
          <a:p>
            <a:pPr>
              <a:lnSpc>
                <a:spcPct val="100000"/>
              </a:lnSpc>
            </a:pPr>
            <a:r>
              <a:rPr lang="en-US" dirty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stays persistent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dirty="0"/>
              <a:t> data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lost</a:t>
            </a:r>
            <a:r>
              <a:rPr lang="en-US" dirty="0"/>
              <a:t>)</a:t>
            </a:r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3007" y="1752600"/>
            <a:ext cx="2092152" cy="22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Triggers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8674" name="Picture 2" descr="http://www.pyramydair.com/blog/images/men-triggers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5573" y="1523463"/>
            <a:ext cx="4015722" cy="2933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7" name="Picture 5" descr="E:\Movies\Job Projects\Current Job\2.6. Intro to Transact-SQL\largeCalloutCoachTrigger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612" y="1524000"/>
            <a:ext cx="2930522" cy="293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80659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 fontScale="92500" lnSpcReduction="10000"/>
          </a:bodyPr>
          <a:lstStyle/>
          <a:p>
            <a:pPr marL="444500" indent="-444500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Transactions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2800" dirty="0"/>
              <a:t>Transaction Lifecycle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/>
              <a:t>ACID Model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/>
              <a:t>Triggers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dirty="0"/>
              <a:t>AFTER Triggers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dirty="0"/>
              <a:t>INSTEAD OF Triggers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Database Security</a:t>
            </a:r>
          </a:p>
          <a:p>
            <a:pPr marL="819096" lvl="1" indent="-514350">
              <a:lnSpc>
                <a:spcPct val="110000"/>
              </a:lnSpc>
            </a:pPr>
            <a:r>
              <a:rPr lang="en-US" dirty="0"/>
              <a:t>Fixed Server/DB Roles</a:t>
            </a:r>
          </a:p>
          <a:p>
            <a:pPr marL="819096" lvl="1" indent="-514350">
              <a:lnSpc>
                <a:spcPct val="110000"/>
              </a:lnSpc>
            </a:pPr>
            <a:r>
              <a:rPr lang="en-US" dirty="0"/>
              <a:t>Custom Roles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717">
            <a:off x="4261003" y="3827166"/>
            <a:ext cx="1841818" cy="1841818"/>
          </a:xfrm>
          <a:prstGeom prst="rect">
            <a:avLst/>
          </a:prstGeom>
        </p:spPr>
      </p:pic>
      <p:pic>
        <p:nvPicPr>
          <p:cNvPr id="13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8123">
            <a:off x="4871298" y="1296106"/>
            <a:ext cx="1651337" cy="17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cept, databas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5762" y="3519211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rawing of a cartoon character&#10;&#10;Description generated with high confidence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Triggers are very much like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Called in case of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endParaRPr lang="en-US" dirty="0"/>
          </a:p>
          <a:p>
            <a:r>
              <a:rPr lang="en-US" dirty="0"/>
              <a:t>We do not call triggers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</a:t>
            </a:r>
            <a:endParaRPr lang="en-US" dirty="0"/>
          </a:p>
          <a:p>
            <a:pPr lvl="1"/>
            <a:r>
              <a:rPr lang="en-US" dirty="0"/>
              <a:t>Triggers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/>
              <a:t> to a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fired when a certain SQL statement is executed against the contents of the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Syntax: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AFTER 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 OF 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14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AFTER</a:t>
            </a:r>
            <a:r>
              <a:rPr lang="en-US" dirty="0"/>
              <a:t> Trigger is executed right after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is fired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3352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</a:t>
            </a:r>
          </a:p>
        </p:txBody>
      </p:sp>
      <p:sp>
        <p:nvSpPr>
          <p:cNvPr id="26" name="Rectangle 13"/>
          <p:cNvSpPr/>
          <p:nvPr/>
        </p:nvSpPr>
        <p:spPr>
          <a:xfrm>
            <a:off x="7819499" y="3352800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5085812" y="3186507"/>
            <a:ext cx="2242800" cy="2242800"/>
            <a:chOff x="3790412" y="3777000"/>
            <a:chExt cx="2242800" cy="2242800"/>
          </a:xfrm>
        </p:grpSpPr>
        <p:sp>
          <p:nvSpPr>
            <p:cNvPr id="28" name="Diamond 15"/>
            <p:cNvSpPr/>
            <p:nvPr/>
          </p:nvSpPr>
          <p:spPr>
            <a:xfrm>
              <a:off x="3790412" y="3777000"/>
              <a:ext cx="2242800" cy="22428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4067414" y="4617683"/>
              <a:ext cx="1688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Event</a:t>
              </a:r>
            </a:p>
          </p:txBody>
        </p:sp>
      </p:grpSp>
      <p:cxnSp>
        <p:nvCxnSpPr>
          <p:cNvPr id="32" name="Straight Connector 19"/>
          <p:cNvCxnSpPr>
            <a:stCxn id="25" idx="3"/>
            <a:endCxn id="28" idx="1"/>
          </p:cNvCxnSpPr>
          <p:nvPr/>
        </p:nvCxnSpPr>
        <p:spPr>
          <a:xfrm>
            <a:off x="4595612" y="4288800"/>
            <a:ext cx="490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20"/>
          <p:cNvCxnSpPr>
            <a:stCxn id="28" idx="3"/>
            <a:endCxn id="26" idx="1"/>
          </p:cNvCxnSpPr>
          <p:nvPr/>
        </p:nvCxnSpPr>
        <p:spPr>
          <a:xfrm flipV="1">
            <a:off x="7328612" y="4288800"/>
            <a:ext cx="490887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: Rounded Corners 24"/>
          <p:cNvSpPr/>
          <p:nvPr/>
        </p:nvSpPr>
        <p:spPr>
          <a:xfrm>
            <a:off x="2513012" y="3048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474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3B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OF</a:t>
            </a:r>
            <a:r>
              <a:rPr lang="en-US" dirty="0"/>
              <a:t> Trigger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completely replaces</a:t>
            </a:r>
            <a:r>
              <a:rPr lang="en-US" dirty="0"/>
              <a:t> an event action from happening</a:t>
            </a:r>
          </a:p>
          <a:p>
            <a:pPr lvl="1"/>
            <a:r>
              <a:rPr lang="en-US" dirty="0"/>
              <a:t>You can apply totally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53779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C6C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OF</a:t>
            </a:r>
            <a:r>
              <a:rPr lang="en-US" dirty="0"/>
              <a:t> Trigger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completely replaces</a:t>
            </a:r>
            <a:r>
              <a:rPr lang="en-US" dirty="0"/>
              <a:t> an event action from happening</a:t>
            </a:r>
          </a:p>
          <a:p>
            <a:pPr lvl="1"/>
            <a:r>
              <a:rPr lang="en-US" dirty="0"/>
              <a:t>You can apply totally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13"/>
          <p:cNvSpPr/>
          <p:nvPr/>
        </p:nvSpPr>
        <p:spPr>
          <a:xfrm>
            <a:off x="7788812" y="4133907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sp>
        <p:nvSpPr>
          <p:cNvPr id="30" name="Rectangle: Rounded Corners 24"/>
          <p:cNvSpPr/>
          <p:nvPr/>
        </p:nvSpPr>
        <p:spPr>
          <a:xfrm>
            <a:off x="2521480" y="3776131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1" name="Straight Connector 19"/>
          <p:cNvCxnSpPr>
            <a:cxnSpLocks/>
            <a:stCxn id="28" idx="3"/>
            <a:endCxn id="27" idx="1"/>
          </p:cNvCxnSpPr>
          <p:nvPr/>
        </p:nvCxnSpPr>
        <p:spPr>
          <a:xfrm>
            <a:off x="7313612" y="5069907"/>
            <a:ext cx="475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471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three different events that can be applied within a trigger: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336863" y="2261901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7333" y="3069924"/>
            <a:ext cx="3360821" cy="2458786"/>
            <a:chOff x="3275012" y="3623370"/>
            <a:chExt cx="2632688" cy="2062943"/>
          </a:xfrm>
        </p:grpSpPr>
        <p:sp>
          <p:nvSpPr>
            <p:cNvPr id="15" name="Rectangle: Rounded Corners 13"/>
            <p:cNvSpPr/>
            <p:nvPr/>
          </p:nvSpPr>
          <p:spPr>
            <a:xfrm>
              <a:off x="3275012" y="5168857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623370"/>
              <a:ext cx="1855979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596627" y="3069924"/>
            <a:ext cx="1983054" cy="2458786"/>
            <a:chOff x="5176010" y="3623370"/>
            <a:chExt cx="1553419" cy="206294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76010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19" y="3623370"/>
              <a:ext cx="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588154" y="3069924"/>
            <a:ext cx="3360821" cy="2458786"/>
            <a:chOff x="5997739" y="3623370"/>
            <a:chExt cx="2632689" cy="2062943"/>
          </a:xfrm>
        </p:grpSpPr>
        <p:sp>
          <p:nvSpPr>
            <p:cNvPr id="16" name="Rectangle: Rounded Corners 13"/>
            <p:cNvSpPr/>
            <p:nvPr/>
          </p:nvSpPr>
          <p:spPr>
            <a:xfrm>
              <a:off x="7077009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97739" y="3623370"/>
              <a:ext cx="185598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67110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Triggers</a:t>
            </a:r>
            <a:endParaRPr lang="bg-BG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608013" y="1876485"/>
            <a:ext cx="10972800" cy="448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tr_TownsUpdate ON Towns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UPDATE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(EXISTS(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SELECT * FROM inserted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WHERE Name IS NULL OR LEN(Name) = 0))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RAISERROR('Town name cannot be empty.', 16, 1)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ROLLBACK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Towns SET Name='' WHERE TownId=1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570412" y="4876800"/>
            <a:ext cx="2607628" cy="629920"/>
          </a:xfrm>
          <a:prstGeom prst="wedgeRoundRectCallout">
            <a:avLst>
              <a:gd name="adj1" fmla="val -52592"/>
              <a:gd name="adj2" fmla="val 938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Causes an error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717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Triggers</a:t>
            </a:r>
            <a:endParaRPr lang="bg-BG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INSTEAD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OF</a:t>
            </a:r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608012" y="1858672"/>
            <a:ext cx="10972800" cy="4565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Username varchar(10) NOT NULL PRIMARY KEY,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[Password] varchar(20) NOT NULL,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Active NOT NULL DEFAULT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'Y'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tr_AccountsDelete ON Accounts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INSTEAD OF DELETE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a SET Active = 'N'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Accounts AS a JOIN DELETED d 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 d.Username = a.Username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a.Active = 'Y'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72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6FAC7F-5CA0-44C2-B6F3-C5197392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0D9C73-F1D9-4C03-9E3A-FC7AA5C8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14" y="5754968"/>
            <a:ext cx="10972798" cy="719034"/>
          </a:xfrm>
        </p:spPr>
        <p:txBody>
          <a:bodyPr/>
          <a:lstStyle/>
          <a:p>
            <a:r>
              <a:rPr lang="en-US" dirty="0"/>
              <a:t>Fixed Server Roles, Fixed Database Roles</a:t>
            </a:r>
          </a:p>
        </p:txBody>
      </p:sp>
      <p:pic>
        <p:nvPicPr>
          <p:cNvPr id="1028" name="Picture 4" descr="Image result for sql server fixed roles">
            <a:extLst>
              <a:ext uri="{FF2B5EF4-FFF2-40B4-BE49-F238E27FC236}">
                <a16:creationId xmlns:a16="http://schemas.microsoft.com/office/drawing/2014/main" xmlns="" id="{E78E2346-67C8-424C-9992-2CCF8918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4" y="990600"/>
            <a:ext cx="6095998" cy="3852284"/>
          </a:xfrm>
          <a:prstGeom prst="roundRect">
            <a:avLst>
              <a:gd name="adj" fmla="val 32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2664F93-9BE9-46A9-A764-5AB6377E72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3447117"/>
            <a:ext cx="1807902" cy="18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46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638D88B-3A3C-405B-BFAA-24C7A02D8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SQL Server has two layers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security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/>
              <a:t> Roles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bulkadmin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dbcreator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securityadmin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Roles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db_owner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db_securityadmin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db_accessadmin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db_backupoperator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db_ddladmin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db_datareader</a:t>
            </a:r>
            <a:r>
              <a:rPr lang="en-US" noProof="1"/>
              <a:t>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db_datawriter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AACFCC1-71C9-4B6E-B2A5-C438D86F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Security: SQL Server</a:t>
            </a:r>
          </a:p>
        </p:txBody>
      </p:sp>
    </p:spTree>
    <p:extLst>
      <p:ext uri="{BB962C8B-B14F-4D97-AF65-F5344CB8AC3E}">
        <p14:creationId xmlns:p14="http://schemas.microsoft.com/office/powerpoint/2010/main" val="20810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E5B79D8-5881-4F9E-91F8-9F783E1C4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0C264D-25A9-4B0D-8673-EE579C359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</a:t>
            </a:r>
          </a:p>
          <a:p>
            <a:pPr lvl="1"/>
            <a:r>
              <a:rPr lang="en-US" dirty="0"/>
              <a:t>Can 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anything</a:t>
            </a:r>
            <a:r>
              <a:rPr lang="en-US" dirty="0"/>
              <a:t> within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 Server</a:t>
            </a:r>
          </a:p>
          <a:p>
            <a:pPr lvl="1"/>
            <a:r>
              <a:rPr lang="en-US" dirty="0"/>
              <a:t>Bypasses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security checks</a:t>
            </a:r>
          </a:p>
          <a:p>
            <a:pPr lvl="0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dbcreator</a:t>
            </a:r>
          </a:p>
          <a:p>
            <a:pPr lvl="1"/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databases</a:t>
            </a:r>
            <a:endParaRPr lang="en-US" dirty="0"/>
          </a:p>
          <a:p>
            <a:pPr lvl="1"/>
            <a:r>
              <a:rPr lang="en-US" dirty="0"/>
              <a:t>Assigned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/>
              <a:t> on database creation</a:t>
            </a:r>
          </a:p>
          <a:p>
            <a:pPr lvl="0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securityadmin</a:t>
            </a:r>
          </a:p>
          <a:p>
            <a:pPr lvl="1"/>
            <a:r>
              <a:rPr lang="en-US" dirty="0"/>
              <a:t>Grants/revokes rights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databases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7BE9973-769F-45F1-A3F4-E1987F21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Security: Fixed Server Roles (1)</a:t>
            </a:r>
          </a:p>
        </p:txBody>
      </p:sp>
    </p:spTree>
    <p:extLst>
      <p:ext uri="{BB962C8B-B14F-4D97-AF65-F5344CB8AC3E}">
        <p14:creationId xmlns:p14="http://schemas.microsoft.com/office/powerpoint/2010/main" val="276504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94AB8EC-6414-4B3A-B712-D72BEC740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36BCE-EE92-4B72-9BAB-31514D2CA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bulkadmin</a:t>
            </a:r>
          </a:p>
          <a:p>
            <a:pPr lvl="1"/>
            <a:r>
              <a:rPr lang="en-US" dirty="0"/>
              <a:t>Allows importing data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</a:p>
          <a:p>
            <a:pPr lvl="2"/>
            <a:r>
              <a:rPr lang="en-US" sz="3200" dirty="0"/>
              <a:t>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BULK INSERT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Also needs INSERT rights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dirty="0"/>
              <a:t> to work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db_datawriter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7CD111D-77C8-4192-A3FB-36C8D3C2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Security: Fixed Server Roles (2)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4CBE914-37D3-45A8-8B0F-9B5EDF933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2" y="3200400"/>
            <a:ext cx="51054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BULK INSERT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[TableName]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 'path/to/file'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FIELDTERMINATOR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'|',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ROWTERMINATOR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'\n')</a:t>
            </a:r>
          </a:p>
        </p:txBody>
      </p:sp>
    </p:spTree>
    <p:extLst>
      <p:ext uri="{BB962C8B-B14F-4D97-AF65-F5344CB8AC3E}">
        <p14:creationId xmlns:p14="http://schemas.microsoft.com/office/powerpoint/2010/main" val="241893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CED70A4-E015-450C-8F6B-DA02C4571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649D75-4F88-4AB2-A54A-0C70DBD83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Inserting values from a file</a:t>
            </a:r>
          </a:p>
          <a:p>
            <a:r>
              <a:rPr lang="en-US" dirty="0"/>
              <a:t>Define custom format: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52EA273-53B1-4897-88FE-6FF087CF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INSERT: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61D61F5-0A79-4701-97EB-707466932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101" y="3014880"/>
            <a:ext cx="49530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BULK INSERT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Employees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 'D:\Employees.txt'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FIRSTROW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2,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FIELDTERMINATOR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'|',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ROWTERMINATOR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'\n'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8C009C4-F04C-4D56-94D3-29DCC5927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014880"/>
            <a:ext cx="51054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FirstName|LastName|Salary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Ivan|Ivanov|2500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Maria|Georgieva|2600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Gosho|Ivanov|2200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Ivan|Georgiev|1500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Yordan|Georgiev|1200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Merry|Petrova|2700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Ivaylo|Hristov|1500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1BC3AEC8-C92B-4722-979A-CB15B9A4153B}"/>
              </a:ext>
            </a:extLst>
          </p:cNvPr>
          <p:cNvSpPr/>
          <p:nvPr/>
        </p:nvSpPr>
        <p:spPr>
          <a:xfrm>
            <a:off x="5813856" y="4594095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xmlns="" id="{1C8FDD09-0366-415A-8504-63BD5E428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12" y="1958662"/>
            <a:ext cx="2743200" cy="609600"/>
          </a:xfrm>
          <a:prstGeom prst="wedgeRoundRectCallout">
            <a:avLst>
              <a:gd name="adj1" fmla="val -2422"/>
              <a:gd name="adj2" fmla="val 1030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Destination Table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xmlns="" id="{F2169256-70D3-4D39-8A50-D6879AFD8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665" y="1958662"/>
            <a:ext cx="2132012" cy="609600"/>
          </a:xfrm>
          <a:prstGeom prst="wedgeRoundRectCallout">
            <a:avLst>
              <a:gd name="adj1" fmla="val -45371"/>
              <a:gd name="adj2" fmla="val 110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Source File</a:t>
            </a:r>
          </a:p>
        </p:txBody>
      </p:sp>
    </p:spTree>
    <p:extLst>
      <p:ext uri="{BB962C8B-B14F-4D97-AF65-F5344CB8AC3E}">
        <p14:creationId xmlns:p14="http://schemas.microsoft.com/office/powerpoint/2010/main" val="40661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5DFE561-3724-441A-B248-5BDB30130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8C765F-BFD3-4E17-BB3E-5D27DF85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db_owner</a:t>
            </a:r>
          </a:p>
          <a:p>
            <a:pPr lvl="1"/>
            <a:r>
              <a:rPr lang="en-US" dirty="0"/>
              <a:t>Can do anything in the DB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db_securityadmin</a:t>
            </a:r>
          </a:p>
          <a:p>
            <a:pPr lvl="1"/>
            <a:r>
              <a:rPr lang="en-US" dirty="0"/>
              <a:t>Manages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role membership 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grant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revoke</a:t>
            </a:r>
            <a:r>
              <a:rPr lang="en-US" dirty="0"/>
              <a:t> roles)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db_accessadmin</a:t>
            </a:r>
          </a:p>
          <a:p>
            <a:pPr lvl="1"/>
            <a:r>
              <a:rPr lang="en-US" dirty="0"/>
              <a:t>Manages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access 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allows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  <a:r>
              <a:rPr lang="en-US" dirty="0"/>
              <a:t> logins)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db_backupoperator</a:t>
            </a:r>
          </a:p>
          <a:p>
            <a:pPr lvl="1"/>
            <a:r>
              <a:rPr lang="en-US" dirty="0"/>
              <a:t>Allows performing database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backups</a:t>
            </a:r>
          </a:p>
          <a:p>
            <a:pPr lvl="1"/>
            <a:r>
              <a:rPr lang="en-US" dirty="0"/>
              <a:t>Does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allow restore!</a:t>
            </a:r>
          </a:p>
          <a:p>
            <a:pPr lvl="2"/>
            <a:r>
              <a:rPr lang="en-US" dirty="0"/>
              <a:t>Needs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dbcreator</a:t>
            </a:r>
            <a:r>
              <a:rPr lang="en-US" dirty="0"/>
              <a:t> server roles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db_owner</a:t>
            </a:r>
            <a:r>
              <a:rPr lang="en-US" dirty="0"/>
              <a:t> DB role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39FD033-1869-4C87-993D-E9CBF475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Security: Fixed Database Roles (1)</a:t>
            </a:r>
          </a:p>
        </p:txBody>
      </p:sp>
      <p:pic>
        <p:nvPicPr>
          <p:cNvPr id="5" name="Picture 6" descr="accept, database icon">
            <a:extLst>
              <a:ext uri="{FF2B5EF4-FFF2-40B4-BE49-F238E27FC236}">
                <a16:creationId xmlns:a16="http://schemas.microsoft.com/office/drawing/2014/main" xmlns="" id="{17590F24-CBAA-4B8A-902F-76F708757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6412" y="1676400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69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5C8265C-A924-401F-9DFA-97F86E4FD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96BDAB-2B8F-42FF-BB6E-7FAF2A85D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db_ddladmin</a:t>
            </a:r>
          </a:p>
          <a:p>
            <a:pPr lvl="1"/>
            <a:r>
              <a:rPr lang="en-US" dirty="0"/>
              <a:t>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</a:t>
            </a:r>
            <a:r>
              <a:rPr lang="en-US" dirty="0"/>
              <a:t> objects in DB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alter security (roles/logins/etc.)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db_datareader</a:t>
            </a:r>
          </a:p>
          <a:p>
            <a:pPr lvl="1"/>
            <a:r>
              <a:rPr lang="en-US" dirty="0"/>
              <a:t>Grants the user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  <a:r>
              <a:rPr lang="en-US" dirty="0"/>
              <a:t> access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db_datawriter</a:t>
            </a:r>
          </a:p>
          <a:p>
            <a:pPr lvl="1"/>
            <a:r>
              <a:rPr lang="en-US" dirty="0"/>
              <a:t>Grants the user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</a:t>
            </a:r>
            <a:r>
              <a:rPr lang="en-US" dirty="0"/>
              <a:t> access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A94F6DC-16C4-4758-A118-8E36ED21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Security: Fixed Database Roles (2)</a:t>
            </a:r>
          </a:p>
        </p:txBody>
      </p:sp>
      <p:pic>
        <p:nvPicPr>
          <p:cNvPr id="3074" name="Picture 2" descr="Image result for user icon transparent">
            <a:extLst>
              <a:ext uri="{FF2B5EF4-FFF2-40B4-BE49-F238E27FC236}">
                <a16:creationId xmlns:a16="http://schemas.microsoft.com/office/drawing/2014/main" xmlns="" id="{5B164113-A650-4FE4-AD29-57F9FF8F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9448">
            <a:off x="9664364" y="2595750"/>
            <a:ext cx="2159888" cy="21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atabase, storage icon">
            <a:extLst>
              <a:ext uri="{FF2B5EF4-FFF2-40B4-BE49-F238E27FC236}">
                <a16:creationId xmlns:a16="http://schemas.microsoft.com/office/drawing/2014/main" xmlns="" id="{4FBF62AC-5AE7-4C6A-A218-88C908C6C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34" y="3810000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18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DB64FC-E6F2-452B-A52D-E580281C7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DC4383-21E2-47F6-8891-5B298273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check whether we’re in a role by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IS_MEMBER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Returns one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 possible values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Is a member of the role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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not</a:t>
            </a:r>
            <a:r>
              <a:rPr lang="en-US" dirty="0">
                <a:sym typeface="Wingdings" panose="05000000000000000000" pitchFamily="2" charset="2"/>
              </a:rPr>
              <a:t> a member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NULL</a:t>
            </a:r>
            <a:r>
              <a:rPr lang="en-US" dirty="0">
                <a:sym typeface="Wingdings" panose="05000000000000000000" pitchFamily="2" charset="2"/>
              </a:rPr>
              <a:t>  Role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does not exist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8AB2072-BEF7-409A-9D97-B9606C08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Role Availability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D1F2208-D4E9-45FA-AB20-E429CBFA7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862509"/>
            <a:ext cx="6781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IS_MEMBER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('role_name')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6A9EABA-33B7-4F43-A6D8-AEB01D00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5459013"/>
            <a:ext cx="4953000" cy="723900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FC2140-FE5F-4C69-B7BD-7B861F19F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0"/>
          <a:stretch/>
        </p:blipFill>
        <p:spPr>
          <a:xfrm>
            <a:off x="7067433" y="5178214"/>
            <a:ext cx="3573780" cy="1285498"/>
          </a:xfrm>
          <a:prstGeom prst="roundRect">
            <a:avLst>
              <a:gd name="adj" fmla="val 10831"/>
            </a:avLst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0D487A30-8C81-4AFA-82E8-086F1CE4FBA6}"/>
              </a:ext>
            </a:extLst>
          </p:cNvPr>
          <p:cNvSpPr/>
          <p:nvPr/>
        </p:nvSpPr>
        <p:spPr>
          <a:xfrm>
            <a:off x="6071064" y="5668563"/>
            <a:ext cx="609600" cy="304800"/>
          </a:xfrm>
          <a:prstGeom prst="rightArrow">
            <a:avLst>
              <a:gd name="adj1" fmla="val 50000"/>
              <a:gd name="adj2" fmla="val 627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" name="Picture 2" descr="database, storage icon">
            <a:extLst>
              <a:ext uri="{FF2B5EF4-FFF2-40B4-BE49-F238E27FC236}">
                <a16:creationId xmlns:a16="http://schemas.microsoft.com/office/drawing/2014/main" xmlns="" id="{4A4F3062-F5E4-4868-AD85-6443C48D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2924">
            <a:off x="9185001" y="2609971"/>
            <a:ext cx="1905000" cy="20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44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81CDF98-45D7-4A64-9207-FFF5FB5B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F2B59E-5870-4C19-B2DF-FE315477B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SQL Server lets us create custom roles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Collection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privileges</a:t>
            </a:r>
            <a:r>
              <a:rPr lang="en-US" dirty="0"/>
              <a:t> (permissions)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Fine control </a:t>
            </a:r>
            <a:r>
              <a:rPr lang="en-US" dirty="0"/>
              <a:t>over permissions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use one role for multiple </a:t>
            </a:r>
            <a:br>
              <a:rPr lang="en-US" dirty="0"/>
            </a:br>
            <a:r>
              <a:rPr lang="en-US" dirty="0"/>
              <a:t>users (groups)</a:t>
            </a:r>
          </a:p>
          <a:p>
            <a:pPr>
              <a:lnSpc>
                <a:spcPct val="110000"/>
              </a:lnSpc>
            </a:pPr>
            <a:r>
              <a:rPr lang="en-US" dirty="0"/>
              <a:t>Makes auditing operations easier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12093A8-9ED8-4076-85DA-4848C4B7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Roles</a:t>
            </a:r>
          </a:p>
        </p:txBody>
      </p:sp>
      <p:pic>
        <p:nvPicPr>
          <p:cNvPr id="6" name="Picture 2" descr="Image result for user icon transparent">
            <a:extLst>
              <a:ext uri="{FF2B5EF4-FFF2-40B4-BE49-F238E27FC236}">
                <a16:creationId xmlns:a16="http://schemas.microsoft.com/office/drawing/2014/main" xmlns="" id="{C6F86CA2-52B9-452C-9589-1A113748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927">
            <a:off x="9392226" y="1752709"/>
            <a:ext cx="2159888" cy="21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user icon transparent">
            <a:extLst>
              <a:ext uri="{FF2B5EF4-FFF2-40B4-BE49-F238E27FC236}">
                <a16:creationId xmlns:a16="http://schemas.microsoft.com/office/drawing/2014/main" xmlns="" id="{70041DE7-86E1-4635-813C-C8522BA0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566">
            <a:off x="10242221" y="2120462"/>
            <a:ext cx="641428" cy="6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sql server fixed roles">
            <a:extLst>
              <a:ext uri="{FF2B5EF4-FFF2-40B4-BE49-F238E27FC236}">
                <a16:creationId xmlns:a16="http://schemas.microsoft.com/office/drawing/2014/main" xmlns="" id="{EB08241E-88AF-476E-BBC8-FA6BA978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1" y="3110508"/>
            <a:ext cx="5153011" cy="3256376"/>
          </a:xfrm>
          <a:prstGeom prst="roundRect">
            <a:avLst>
              <a:gd name="adj" fmla="val 32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67170C1-0FFC-4B21-8A4F-18A041278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0FFFDE-5E0B-449C-8159-09E4F84FE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CONTROL SERVER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permissions</a:t>
            </a:r>
            <a:r>
              <a:rPr lang="en-US" dirty="0"/>
              <a:t> on the server/database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TAKE OWNERSHIP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the grantee to take ownership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securable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 CHANGE TRACKING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tracking</a:t>
            </a:r>
            <a:r>
              <a:rPr lang="en-US" dirty="0"/>
              <a:t> on schemas and tables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 DEFINITION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the grantee to access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run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procedures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</a:t>
            </a:r>
            <a:r>
              <a:rPr lang="en-US" dirty="0"/>
              <a:t>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9A529B8-B1E7-4D7C-A60B-F211EFAD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</a:t>
            </a:r>
          </a:p>
        </p:txBody>
      </p:sp>
    </p:spTree>
    <p:extLst>
      <p:ext uri="{BB962C8B-B14F-4D97-AF65-F5344CB8AC3E}">
        <p14:creationId xmlns:p14="http://schemas.microsoft.com/office/powerpoint/2010/main" val="187100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BE493B0-2312-44B9-A6FE-752BF096D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C29BB9-C9E0-4F2B-AB96-77CAA9BC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</a:t>
            </a:r>
          </a:p>
          <a:p>
            <a:pPr lvl="1"/>
            <a:r>
              <a:rPr lang="en-US" dirty="0"/>
              <a:t>Lets a role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alter</a:t>
            </a:r>
            <a:r>
              <a:rPr lang="en-US" dirty="0"/>
              <a:t>,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drop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from the schema</a:t>
            </a:r>
          </a:p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REFERENCES</a:t>
            </a:r>
          </a:p>
          <a:p>
            <a:pPr lvl="1"/>
            <a:r>
              <a:rPr lang="en-US" dirty="0"/>
              <a:t>Lets the role 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FOREIGN KEY </a:t>
            </a:r>
            <a:r>
              <a:rPr lang="en-US" dirty="0"/>
              <a:t>constraints</a:t>
            </a:r>
          </a:p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</a:p>
          <a:p>
            <a:pPr lvl="1"/>
            <a:r>
              <a:rPr lang="en-US" dirty="0"/>
              <a:t>Grant access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Can be granted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level</a:t>
            </a:r>
          </a:p>
          <a:p>
            <a:pPr lvl="2"/>
            <a:r>
              <a:rPr lang="en-US" dirty="0"/>
              <a:t>Individual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 can be </a:t>
            </a:r>
            <a:r>
              <a:rPr lang="en-US" dirty="0"/>
              <a:t>targeted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DFE6478-8DC8-4E97-BA36-3398178F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 (2)</a:t>
            </a:r>
          </a:p>
        </p:txBody>
      </p:sp>
    </p:spTree>
    <p:extLst>
      <p:ext uri="{BB962C8B-B14F-4D97-AF65-F5344CB8AC3E}">
        <p14:creationId xmlns:p14="http://schemas.microsoft.com/office/powerpoint/2010/main" val="18709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6F0C800-838A-4914-AC3E-3850F5F09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647062-B0A0-4936-802D-EF89634E6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role</a:t>
            </a:r>
            <a:r>
              <a:rPr lang="en-US" dirty="0"/>
              <a:t>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en-US" dirty="0"/>
              <a:t> for users:</a:t>
            </a:r>
          </a:p>
          <a:p>
            <a:pPr marL="0" indent="0">
              <a:lnSpc>
                <a:spcPct val="110000"/>
              </a:lnSpc>
              <a:spcAft>
                <a:spcPts val="3600"/>
              </a:spcAft>
              <a:buNone/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Creating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B690793-CE97-46F5-9DB6-91D0AE85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Permissions: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4D5417C-4288-44B0-B3E8-C07DB6B3D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862509"/>
            <a:ext cx="8763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ROLE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ProjectManager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B95E9A3-1E66-4318-AAED-9B7A536D5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276600"/>
            <a:ext cx="8763000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LOGIN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PM_Gosho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PASSWORD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='pass!12'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899D426-3260-43E7-B410-CFB41271F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166921"/>
            <a:ext cx="8763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USER U_Gosho FOR LOGIN PM_Gosho</a:t>
            </a:r>
          </a:p>
        </p:txBody>
      </p:sp>
    </p:spTree>
    <p:extLst>
      <p:ext uri="{BB962C8B-B14F-4D97-AF65-F5344CB8AC3E}">
        <p14:creationId xmlns:p14="http://schemas.microsoft.com/office/powerpoint/2010/main" val="23967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6F0C800-838A-4914-AC3E-3850F5F09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647062-B0A0-4936-802D-EF89634E6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Adding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role</a:t>
            </a:r>
            <a:r>
              <a:rPr lang="en-US" dirty="0"/>
              <a:t>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Changing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execution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context</a:t>
            </a:r>
            <a:r>
              <a:rPr lang="en-US" dirty="0"/>
              <a:t>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Checking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execution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context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B690793-CE97-46F5-9DB6-91D0AE85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Permissions: Syntax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4D5417C-4288-44B0-B3E8-C07DB6B3D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828800"/>
            <a:ext cx="10058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 ROLE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ProjectManager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ADD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MEMBER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U_Gosho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B95E9A3-1E66-4318-AAED-9B7A536D5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276343"/>
            <a:ext cx="10058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 AS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LOGIN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'PM_Gosho'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77B6CA9-89A7-4C05-8FC7-FD660754B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723886"/>
            <a:ext cx="10058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USER_NAME()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SUSER_NAME()</a:t>
            </a:r>
          </a:p>
        </p:txBody>
      </p:sp>
    </p:spTree>
    <p:extLst>
      <p:ext uri="{BB962C8B-B14F-4D97-AF65-F5344CB8AC3E}">
        <p14:creationId xmlns:p14="http://schemas.microsoft.com/office/powerpoint/2010/main" val="32229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Transactions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Definition, Usage, ACID Model</a:t>
            </a:r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3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6674B2F-73B1-4BAC-9E5E-65C2124D2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B72AC4-0B51-4ABD-84EC-CF69B5841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Aft>
                <a:spcPts val="3600"/>
              </a:spcAft>
            </a:pPr>
            <a:r>
              <a:rPr lang="en-US" dirty="0"/>
              <a:t>Granting permissions on role:</a:t>
            </a:r>
            <a:br>
              <a:rPr lang="en-US" dirty="0"/>
            </a:br>
            <a:endParaRPr lang="en-US" dirty="0"/>
          </a:p>
          <a:p>
            <a:pPr>
              <a:spcAft>
                <a:spcPts val="4200"/>
              </a:spcAft>
            </a:pPr>
            <a:r>
              <a:rPr lang="en-US" dirty="0"/>
              <a:t>Revoking permissions:</a:t>
            </a:r>
            <a:br>
              <a:rPr lang="en-US" dirty="0"/>
            </a:br>
            <a:endParaRPr lang="en-US" dirty="0"/>
          </a:p>
          <a:p>
            <a:pPr>
              <a:spcAft>
                <a:spcPts val="3600"/>
              </a:spcAft>
            </a:pPr>
            <a:r>
              <a:rPr lang="en-US" dirty="0"/>
              <a:t>Denying permissions: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7BD877C-02EB-4A06-922A-3BD46A41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Permissions: Syntax 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374B93D-77DE-4579-85EF-611F4EEA8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181600"/>
            <a:ext cx="10058400" cy="978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DENY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SoftUni.dbo.Projects</a:t>
            </a:r>
          </a:p>
          <a:p>
            <a:pPr>
              <a:lnSpc>
                <a:spcPct val="90000"/>
              </a:lnSpc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ProjectManager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15AC1FF-307D-49A5-A8C9-E547B76B0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427478"/>
            <a:ext cx="10058400" cy="978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REVOKE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SoftUni.dbo.Projects</a:t>
            </a:r>
          </a:p>
          <a:p>
            <a:pPr>
              <a:lnSpc>
                <a:spcPct val="90000"/>
              </a:lnSpc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ProjectManager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55B63D8-3926-40C5-9C5C-87C6255E4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772536"/>
            <a:ext cx="10058400" cy="978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GRANT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 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SoftUni.dbo.Projects</a:t>
            </a:r>
          </a:p>
          <a:p>
            <a:pPr>
              <a:lnSpc>
                <a:spcPct val="90000"/>
              </a:lnSpc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ProjectManager</a:t>
            </a:r>
          </a:p>
        </p:txBody>
      </p:sp>
    </p:spTree>
    <p:extLst>
      <p:ext uri="{BB962C8B-B14F-4D97-AF65-F5344CB8AC3E}">
        <p14:creationId xmlns:p14="http://schemas.microsoft.com/office/powerpoint/2010/main" val="15669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5534402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lnSpc>
                <a:spcPct val="95000"/>
              </a:lnSpc>
              <a:buFont typeface="+mj-lt"/>
              <a:buAutoNum type="arabicPeriod"/>
            </a:pPr>
            <a:r>
              <a:rPr lang="en-GB" sz="3600" dirty="0"/>
              <a:t>Transactions give our operations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stability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Operation Integrity</a:t>
            </a:r>
          </a:p>
          <a:p>
            <a:pPr lvl="1">
              <a:lnSpc>
                <a:spcPct val="95000"/>
              </a:lnSpc>
            </a:pPr>
            <a:r>
              <a:rPr lang="en-US" sz="3400" dirty="0"/>
              <a:t>Solving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concurrent operation </a:t>
            </a:r>
            <a:r>
              <a:rPr lang="en-US" sz="3400" dirty="0"/>
              <a:t>problem</a:t>
            </a:r>
          </a:p>
          <a:p>
            <a:pPr lvl="1">
              <a:lnSpc>
                <a:spcPct val="95000"/>
              </a:lnSpc>
            </a:pPr>
            <a:r>
              <a:rPr lang="en-US" sz="3400" dirty="0"/>
              <a:t>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ACID model </a:t>
            </a:r>
            <a:r>
              <a:rPr lang="en-US" sz="3400" dirty="0"/>
              <a:t>is implemented in most RDBMS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600" dirty="0"/>
              <a:t>Triggers apply a given behavior when a condition is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hit</a:t>
            </a:r>
          </a:p>
          <a:p>
            <a:pPr lvl="1">
              <a:lnSpc>
                <a:spcPct val="95000"/>
              </a:lnSpc>
            </a:pPr>
            <a:r>
              <a:rPr lang="en-US" sz="3600" dirty="0"/>
              <a:t>Gives us temporary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INSERTED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</a:t>
            </a:r>
            <a:r>
              <a:rPr lang="en-US" sz="3600" dirty="0"/>
              <a:t>tables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3600" dirty="0"/>
              <a:t>Security in SQL Server can be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finely controlled</a:t>
            </a:r>
          </a:p>
          <a:p>
            <a:pPr lvl="1"/>
            <a:r>
              <a:rPr lang="en-US" sz="3400" dirty="0"/>
              <a:t>Using fixed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server roles </a:t>
            </a:r>
            <a:r>
              <a:rPr lang="en-US" sz="3400" dirty="0"/>
              <a:t>and fixed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database roles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3600" dirty="0"/>
              <a:t>Custom roles control permissions even more finely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3941885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Triggers and Transactions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https://softuni.bg/courses/databases-sqlsrv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of them </a:t>
            </a:r>
            <a:r>
              <a:rPr lang="en-US" dirty="0"/>
              <a:t>complete successfully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 of them</a:t>
            </a:r>
            <a:r>
              <a:rPr lang="en-US" dirty="0"/>
              <a:t> do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bank transfer </a:t>
            </a:r>
            <a:r>
              <a:rPr lang="en-US" dirty="0"/>
              <a:t>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either</a:t>
            </a:r>
            <a:r>
              <a:rPr lang="en-US" dirty="0"/>
              <a:t> the withdrawal or the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fails</a:t>
            </a:r>
            <a:r>
              <a:rPr lang="bg-BG" dirty="0"/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whole operation </a:t>
            </a:r>
            <a:r>
              <a:rPr lang="en-US" dirty="0"/>
              <a:t>is cancelled</a:t>
            </a:r>
            <a:endParaRPr lang="bg-BG" dirty="0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(Rollback)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3742" y="4611850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3440" y="4504543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xmlns="" id="{902B6B62-5622-41E5-ADA8-2BA9A04E8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98055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(Commit)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3593" y="2981877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5957" y="3627685"/>
            <a:ext cx="1869492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xmlns="" id="{384B2827-2FD2-463B-B4BB-EC2ED03E2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10960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 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 </a:t>
            </a:r>
            <a:r>
              <a:rPr lang="en-US" dirty="0"/>
              <a:t>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temporary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Changes are persisted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dirty="0"/>
              <a:t> is executed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At any time, all changes can be canceled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endParaRPr lang="bg-BG" dirty="0">
              <a:latin typeface="+mj-lt"/>
              <a:cs typeface="Consolas" panose="020B0609020204030204" pitchFamily="49" charset="0"/>
            </a:endParaRPr>
          </a:p>
          <a:p>
            <a:r>
              <a:rPr lang="en-US" dirty="0"/>
              <a:t>All changes are persisted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once</a:t>
            </a:r>
          </a:p>
          <a:p>
            <a:pPr lvl="1"/>
            <a:r>
              <a:rPr lang="en-US" dirty="0"/>
              <a:t>As long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r>
              <a:rPr lang="en-US" dirty="0"/>
              <a:t> is called</a:t>
            </a:r>
            <a:endParaRPr lang="bg-BG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Some 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</a:t>
            </a:r>
            <a:r>
              <a:rPr lang="en-US" dirty="0"/>
              <a:t> to complete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application software or database server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crashes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The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cancels</a:t>
            </a:r>
            <a:r>
              <a:rPr lang="en-US" dirty="0"/>
              <a:t> the action while it’s in progress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another transaction</a:t>
            </a:r>
            <a:r>
              <a:rPr lang="bg-BG" dirty="0"/>
              <a:t>.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What happens if several transfers run for the same account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</a:t>
            </a:r>
            <a:r>
              <a:rPr lang="en-US" dirty="0"/>
              <a:t> time?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What Can Go Wrong?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Image result for unsuccessful transa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669970"/>
            <a:ext cx="1855032" cy="18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480" y="5202128"/>
            <a:ext cx="4404312" cy="111552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4263</TotalTime>
  <Words>1999</Words>
  <Application>Microsoft Office PowerPoint</Application>
  <PresentationFormat>Custom</PresentationFormat>
  <Paragraphs>459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Triggers and Transactions</vt:lpstr>
      <vt:lpstr>Table of Contents </vt:lpstr>
      <vt:lpstr>Questions</vt:lpstr>
      <vt:lpstr>Transactions</vt:lpstr>
      <vt:lpstr>Transactions</vt:lpstr>
      <vt:lpstr>Transactions: Lifecycle (Rollback)</vt:lpstr>
      <vt:lpstr>Transactions: Lifecycle (Commit)</vt:lpstr>
      <vt:lpstr>Transactions Behavior</vt:lpstr>
      <vt:lpstr>Transactions: What Can Go Wrong?</vt:lpstr>
      <vt:lpstr>Checkpoints in games</vt:lpstr>
      <vt:lpstr>What are Transactions?</vt:lpstr>
      <vt:lpstr>Transactions Syntax</vt:lpstr>
      <vt:lpstr>ACID Model</vt:lpstr>
      <vt:lpstr>Transaction Properties</vt:lpstr>
      <vt:lpstr>Atomicity</vt:lpstr>
      <vt:lpstr>Consistency</vt:lpstr>
      <vt:lpstr>Isolation</vt:lpstr>
      <vt:lpstr>Durability</vt:lpstr>
      <vt:lpstr>Triggers</vt:lpstr>
      <vt:lpstr>What Are Triggers?</vt:lpstr>
      <vt:lpstr>After Trigger</vt:lpstr>
      <vt:lpstr>Instead of Trigger</vt:lpstr>
      <vt:lpstr>Instead of Trigger</vt:lpstr>
      <vt:lpstr>Events</vt:lpstr>
      <vt:lpstr>After Triggers</vt:lpstr>
      <vt:lpstr>Instead Of Triggers</vt:lpstr>
      <vt:lpstr>Database Security</vt:lpstr>
      <vt:lpstr>Database Security: SQL Server</vt:lpstr>
      <vt:lpstr>DB Security: Fixed Server Roles (1)</vt:lpstr>
      <vt:lpstr>DB Security: Fixed Server Roles (2)</vt:lpstr>
      <vt:lpstr>Bulk INSERT: Example</vt:lpstr>
      <vt:lpstr>DB Security: Fixed Database Roles (1)</vt:lpstr>
      <vt:lpstr>DB Security: Fixed Database Roles (2)</vt:lpstr>
      <vt:lpstr>Checking Role Availability</vt:lpstr>
      <vt:lpstr>Custom Roles</vt:lpstr>
      <vt:lpstr>Custom Role Permissions</vt:lpstr>
      <vt:lpstr>Custom Role Permissions (2)</vt:lpstr>
      <vt:lpstr>Custom Role Permissions: Syntax</vt:lpstr>
      <vt:lpstr>Custom Role Permissions: Syntax (2)</vt:lpstr>
      <vt:lpstr>Custom Role Permissions: Syntax (3)</vt:lpstr>
      <vt:lpstr>Summary</vt:lpstr>
      <vt:lpstr>Triggers and Transactions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Triggers and Transactions</dc:title>
  <dc:subject>Software Development Course</dc:subject>
  <dc:creator>Software University Foundation</dc:creator>
  <cp:keywords>Databases, SoftUni, Software University, MSSQL, SQL Management Studio, SQL Server Express</cp:keywords>
  <dc:description>Software University Foundation - http://softuni.org</dc:description>
  <cp:lastModifiedBy>niko1</cp:lastModifiedBy>
  <cp:revision>362</cp:revision>
  <dcterms:created xsi:type="dcterms:W3CDTF">2014-01-02T17:00:34Z</dcterms:created>
  <dcterms:modified xsi:type="dcterms:W3CDTF">2018-02-22T11:48:47Z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